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9" r:id="rId4"/>
    <p:sldId id="276" r:id="rId5"/>
    <p:sldId id="277" r:id="rId6"/>
    <p:sldId id="278" r:id="rId7"/>
    <p:sldId id="280" r:id="rId8"/>
    <p:sldId id="270" r:id="rId9"/>
    <p:sldId id="257" r:id="rId10"/>
    <p:sldId id="258" r:id="rId11"/>
    <p:sldId id="260" r:id="rId12"/>
    <p:sldId id="263" r:id="rId13"/>
    <p:sldId id="261" r:id="rId14"/>
    <p:sldId id="264" r:id="rId15"/>
    <p:sldId id="262" r:id="rId16"/>
    <p:sldId id="266" r:id="rId17"/>
    <p:sldId id="265" r:id="rId18"/>
    <p:sldId id="267" r:id="rId19"/>
    <p:sldId id="268" r:id="rId20"/>
    <p:sldId id="269" r:id="rId21"/>
    <p:sldId id="259" r:id="rId22"/>
    <p:sldId id="272" r:id="rId23"/>
    <p:sldId id="273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407006415864684E-2"/>
          <c:y val="4.4057617797775443E-2"/>
          <c:w val="0.92959304329383075"/>
          <c:h val="0.74823241922345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травмированных граждан</c:v>
                </c:pt>
              </c:strCache>
            </c:strRef>
          </c:tx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endParaRPr lang="en-US"/>
                  </a:p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8 мес. 2023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25</c:v>
                </c:pt>
                <c:pt idx="1">
                  <c:v>28</c:v>
                </c:pt>
                <c:pt idx="2">
                  <c:v>26</c:v>
                </c:pt>
                <c:pt idx="3">
                  <c:v>18</c:v>
                </c:pt>
                <c:pt idx="4">
                  <c:v>17</c:v>
                </c:pt>
                <c:pt idx="5">
                  <c:v>9</c:v>
                </c:pt>
                <c:pt idx="6">
                  <c:v>12</c:v>
                </c:pt>
                <c:pt idx="7">
                  <c:v>11</c:v>
                </c:pt>
                <c:pt idx="8">
                  <c:v>23</c:v>
                </c:pt>
                <c:pt idx="9">
                  <c:v>12</c:v>
                </c:pt>
                <c:pt idx="10">
                  <c:v>5</c:v>
                </c:pt>
                <c:pt idx="11">
                  <c:v>8</c:v>
                </c:pt>
                <c:pt idx="12">
                  <c:v>14</c:v>
                </c:pt>
                <c:pt idx="13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смертельно травмированных граждан</c:v>
                </c:pt>
              </c:strCache>
            </c:strRef>
          </c:tx>
          <c:invertIfNegative val="0"/>
          <c:dLbls>
            <c:spPr>
              <a:noFill/>
              <a:ln w="2535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8 мес. 2023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7</c:v>
                </c:pt>
                <c:pt idx="1">
                  <c:v>13</c:v>
                </c:pt>
                <c:pt idx="2">
                  <c:v>15</c:v>
                </c:pt>
                <c:pt idx="3">
                  <c:v>7</c:v>
                </c:pt>
                <c:pt idx="4">
                  <c:v>12</c:v>
                </c:pt>
                <c:pt idx="5">
                  <c:v>7</c:v>
                </c:pt>
                <c:pt idx="6">
                  <c:v>10</c:v>
                </c:pt>
                <c:pt idx="7">
                  <c:v>8</c:v>
                </c:pt>
                <c:pt idx="8">
                  <c:v>9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  <c:pt idx="12">
                  <c:v>13</c:v>
                </c:pt>
                <c:pt idx="1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93120"/>
        <c:axId val="35107200"/>
      </c:barChart>
      <c:catAx>
        <c:axId val="3509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107200"/>
        <c:crosses val="autoZero"/>
        <c:auto val="1"/>
        <c:lblAlgn val="ctr"/>
        <c:lblOffset val="100"/>
        <c:noMultiLvlLbl val="0"/>
      </c:catAx>
      <c:valAx>
        <c:axId val="3510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93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9298245614035134E-2"/>
          <c:y val="0.86189258312020467"/>
          <c:w val="0.95263157894736838"/>
          <c:h val="0.115089514066496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4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52400" y="304800"/>
            <a:ext cx="8859715" cy="67710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aluga-nedra.ru/wp-content/uploads/2016/09/train-poezd-lokomotiv-relsy-1-1024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1142999"/>
            <a:ext cx="8859715" cy="553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dusshnav.edusite.ru/images/p4_13264372906018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2534" y="5029200"/>
            <a:ext cx="1079580" cy="165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</p:spPr>
      </p:pic>
      <p:pic>
        <p:nvPicPr>
          <p:cNvPr id="17416" name="Picture 8" descr="https://31tv.ru/upload/files/m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25" y="214294"/>
            <a:ext cx="8680475" cy="651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28800" y="2286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epstore.ru/1755-large_default/znak-perekhod-cherez-zhd-puti-tolko-po-tonnely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82873" y="3048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4" name="Picture 6" descr="http://www.vizteh.ru/upload/iblock/b2e/b2e8ceb0e5c91607ca306757fba859f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5162" y="3048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137" y="762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352800" y="2819400"/>
            <a:ext cx="2721924" cy="37856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железнодорожные пути можно только в установленных местах, пользуясь при этом пешеходными мостами, тоннелями, переездами.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5638800" y="3810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1417" y="1676400"/>
            <a:ext cx="4220183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На станциях, где мостов и тоннелей нет, граждане должны переходить железнодорожные пути по настилам, а также в местах, где установлены указатели «Переход через пути».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ontent-2.foto.my.mail.ru/mail/e.bell/_deti/i-16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77091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s://prv2.lori-images.net/perehod-cherez-zheleznuyu-dorogu-0002547002-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842" y="3657600"/>
            <a:ext cx="408561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21412" y="2740884"/>
            <a:ext cx="3889075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Запрещается переходить пути на железнодорожных переездах при закрытом шлагбауме или показании красного сигнала светофора переездной сигнализации.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978" y="1448892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gazeta-n1.ru/upload/iblock/290/290646ae22bcca4dcf3deff9b4b0802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304800"/>
            <a:ext cx="4323678" cy="287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ruwest.ru/upload/iblock/238/238d0d1243a6e6bf29dace08c442a0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352800"/>
            <a:ext cx="4343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2911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5774288" y="1372884"/>
            <a:ext cx="3286854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переходе через железнодорожные пути необходимо убедиться в отсутствии движущегося поезда, локомотива или вагонов.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348184"/>
            <a:ext cx="71730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8077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Ходить по железнодорожным путям категорически запрещается!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kprosto.ru/sites/default/files/34e20e8b-9e83-4c8f-85f5-a190ebbba1c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561" y="1372884"/>
            <a:ext cx="5704727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04" y="102082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5522658"/>
            <a:ext cx="8839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и перебегать через железнодорожные пути перед близко идущим поездом, если расстояние до него менее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400 м - запрещается.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1079" y="8741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agoj.ru/foto17.png?i=13301&amp;k=poezd-zimoj-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022228"/>
            <a:ext cx="6629400" cy="432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6056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34" name="Picture 2" descr="http://www.ostro.org/frmtext/poez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60" y="1021469"/>
            <a:ext cx="4231240" cy="281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31079" y="51758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981014"/>
            <a:ext cx="4191000" cy="2677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Категорически запрещается на станциях и перегонах подлезать под вагоны и перелезать через автосцепки для прохода через путь.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234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21469"/>
            <a:ext cx="3962614" cy="279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62542"/>
            <a:ext cx="398903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556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3962400" cy="50014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3554" name="Picture 2" descr="http://minsknews.by/wp-content/uploads/2016/10/cf0e2719894de8d728a9d751a5563d2e014917bd_900-e1476863395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4171"/>
            <a:ext cx="6248400" cy="464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00200" y="69755"/>
            <a:ext cx="373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771973"/>
            <a:ext cx="8610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проходить вдоль железнодорожных путей ближе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метров от крайнего рельса!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02" y="8557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530" name="Picture 2" descr="http://rzol-sol.ru/wysiwyg/tinymce/uploads/documents/images/11/rj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6705600" cy="475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0" y="5486400"/>
            <a:ext cx="83820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заходи за линию безопасности у края пассажирской платформы!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19" y="13335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0727" y="228600"/>
            <a:ext cx="5071189" cy="64009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38200" y="4953000"/>
            <a:ext cx="7286625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используй наушники и мобильные телефоны при переходе через железнодорожные пути!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.dailymail.co.uk/i/pix/2014/06/19/article-2662681-1EECF18F00000578-37_636x3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13367"/>
            <a:ext cx="583588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520" y="146051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85750" y="5188606"/>
            <a:ext cx="85725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прыгай с пассажирской платформы на железнодорожные пути!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1180381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www.ridus.ru/_ah/img/8Rn6Dce8bafNMcnJogGI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57200"/>
            <a:ext cx="67437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880" y="14160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жд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4075"/>
            <a:ext cx="33845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41175"/>
            <a:ext cx="88392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Перспективы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предусматривают увеличение скорости подвижного состава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160 - 200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 и появление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200 - 350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км/ч. Огромные российские расстояния экономически выгодно преодолевать за минимальное время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огромных объемах перевозок, высокой интенсивности и повышенных скоростях движения поездов железные дороги являются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зоной повышенной опасности.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Однако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некоторые из вас, забывая об опасности, позволяют себе играть вблизи железнодорожных путей, станций, бросать снежки, камни и другие предметы в проходящие пассажирские поезда, подкладывать посторонние предметы на рельсы перед движущимся поездом, кататься на велосипедах, роликах,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скейтах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санках и сноубордах. Устраивая подвижные игры на территории объектов железнодорожного транспорта, вы подвергаете опасности не только свою жизнь, но жизнь и здоровье окружающих людей, локомотивной бригады и пассажиров, едущих в поезде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</a:t>
            </a:r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тормозного пути при экстренном торможении </a:t>
            </a: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составлять 1000 </a:t>
            </a:r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1700 </a:t>
            </a: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метров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уверены, что услышав сигнал, поданный машинистом,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успеют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отойти в безопасное место. Увы,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самоуверенность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 расплачиваются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жизнью, а оставшиеся в живых получают тяжелейшие травмы, делающие 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инвалидами…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470485" y="5867400"/>
            <a:ext cx="8355429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поднимайся на крыши вагонов поездов!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0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razvitie-krohi.ru/wp-content/uploads/2016/10/zatseper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6248400" cy="468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108525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333500" y="-8467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опасно для жизни!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www.prizyv.ru/wp-content/uploads/2017/02/221003_1_13606733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51345"/>
            <a:ext cx="7620000" cy="507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5" descr="ж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90" y="1769505"/>
            <a:ext cx="6541231" cy="495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6800" y="228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 устраивать на платформе и железнодорожных путях различные подвижные игры!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zaomos.news/upload/resize_cache/iblock/89f/300_0_1/89f9d9ede2f428ac2e6b7026413b9c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894" y="1727348"/>
            <a:ext cx="3688016" cy="269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894" y="12099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image.jimcdn.com/app/cms/image/transf/none/path/s480ff6f4021e91dd/image/i2b1bf4291259a2d5/version/1391459672/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281" y="3815915"/>
            <a:ext cx="1981200" cy="289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698" name="Picture 2" descr="http://armavir-school2.ucoz.ru/1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0"/>
            <a:ext cx="4518212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381000" y="228600"/>
            <a:ext cx="84582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Несчастные случаи на железных дорогах наносят государству огромный ущерб. Здесь и прямые убытки от разрушения транспортных средств, порчи грузов и железнодорожных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сооружений, но главный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 ущерб общества – это невосполнимость человеческих потерь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Берегите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себя, если вы сами о себе не переживаете, то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поможет уже ничто, а железная дорога не прощает небрежностей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оплошностей!</a:t>
            </a:r>
          </a:p>
          <a:p>
            <a:pPr indent="342900"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Будьте бдительны и осторожны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indent="342900" algn="ctr">
              <a:spcAft>
                <a:spcPts val="0"/>
              </a:spcAft>
            </a:pPr>
            <a:endParaRPr lang="ru-RU" sz="4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искренним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Вам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уважением, </a:t>
            </a:r>
          </a:p>
          <a:p>
            <a:pPr indent="342900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Сектор охраны труда и промышленной безопасности  ОП «Дирекция инфраструктуры»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государственного унитарного предприятия «Крымская железная дорога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подготовки презентации использовались материалы из открытых интернет-источников.</a:t>
            </a:r>
            <a:endParaRPr lang="ru-RU" sz="16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381000"/>
            <a:ext cx="88392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железная дорога несет в себе массу опасностей, вроде бы знают все. Вот только каждый год, особенно с приходом лета, травматизм на путях увеличивается в разы: за счет дачников и отдыхающих на каникулах школьников, которые не боятся переходить железную дорогу не по переходу.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 2022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несанкционированного перехода через ж/д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были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травмированы 1886 человек, из них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1297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смертельным исходом. С января по апрель 2023 года уже 500 травмированных, из них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341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погибший.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ни банально это звучит, среди погибших большая часть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кто думал, что успеет перебежать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железнодорожные пути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неположенном месте.</a:t>
            </a:r>
          </a:p>
        </p:txBody>
      </p:sp>
    </p:spTree>
    <p:extLst>
      <p:ext uri="{BB962C8B-B14F-4D97-AF65-F5344CB8AC3E}">
        <p14:creationId xmlns:p14="http://schemas.microsoft.com/office/powerpoint/2010/main" val="14560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2" y="-2140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52400" y="228600"/>
            <a:ext cx="88392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проводимую на Крымской железной дороге работу по профилактике случаев наезда на посторонних движущимся подвижным составом, случаи травматизма продолжают иметь место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непроизводственного травматизма за 2010 – 2023 г.	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242951"/>
              </p:ext>
            </p:extLst>
          </p:nvPr>
        </p:nvGraphicFramePr>
        <p:xfrm>
          <a:off x="533400" y="2133600"/>
          <a:ext cx="7543800" cy="460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51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69344" y="1676400"/>
            <a:ext cx="87759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- 17.02.2023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железнодорожной станции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Краснопартизанская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1409 км пк8 смертельно травмирован житель с. Красный Партизан, 1935 года рождения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4013" indent="-354013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12.03.2023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перегоне Симферополь – Чистенькая на 1468 км пк10 смертельно травмирована жительница с. Перово, 1955 года рождения, пытавшаяся перебежать  перед приближающим поездом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4013" indent="-354013" algn="just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21.03.2023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железнодорожной станции Краснофлотская 61 км пк8 был смертельно травмирован гражданин 1941 года рождения, который пытался перейти с велосипедом через железнодорожный путь по технологическому переходу,  на подаваемые локомотивной бригадой сигналы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8676" y="228600"/>
            <a:ext cx="8656608" cy="12464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восемь месяцев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зарегистрировано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случаев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травмирования граждан не связанные с производством, из них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случаем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смертельным исходом.</a:t>
            </a:r>
          </a:p>
        </p:txBody>
      </p:sp>
    </p:spTree>
    <p:extLst>
      <p:ext uri="{BB962C8B-B14F-4D97-AF65-F5344CB8AC3E}">
        <p14:creationId xmlns:p14="http://schemas.microsoft.com/office/powerpoint/2010/main" val="31978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30038" y="488375"/>
            <a:ext cx="8686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03.04.2023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перегон Сирень – Бахчисарай, 1500 км,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смертельно травмирован гражданин 1966 г. р.,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- 17.04.2023  на железнодорожной станции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Нижнегорская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39 км смертельно травмирован гражданин 1954 г.р., причина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травмирования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нахождение на железнодорожных путях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4013" indent="-354013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26.04.2023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железнодорожной станции Чистенькая травмирован  гражданин 1992 г.р., сидевший на пассажирской платформе за ограничительной линией;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>
              <a:spcAft>
                <a:spcPts val="0"/>
              </a:spcAft>
              <a:buFontTx/>
              <a:buChar char="-"/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- 10.07.2023 на перегоне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Мекензиевы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Горы 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Инкерман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травмирован гражданин 1979 г.р., находившийся в нетрезвом состоянии;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- 12.07.2023 на железнодорожной станции Симферополь Грузовой смертельно травмирован гражданин 1980 г.р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49088" y="533400"/>
            <a:ext cx="8686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- 13.07.2023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перегоне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Останино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Семь Колодезей смертельно травмирован гражданин 2004 г. р., сидел на рельсах перед приближающимся железнодорожным подвижным составом, не сразу среагировал на подаваемые локомотивной бригадой сигналы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4013" indent="-354013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05.08.2023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перегоне Азовская – разъезд 10 км смертельно травмирован гражданин 1984 г.р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54013" indent="-354013" algn="just">
              <a:spcAft>
                <a:spcPts val="0"/>
              </a:spcAft>
              <a:buFontTx/>
              <a:buChar char="-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08.08.2023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перегоне ст. Отрадная – ст. Джанкой травмирован гражданин 1972 г.р., доставлен в тяжелом состоянии в больницу г. Джанкоя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4013" indent="-354013" algn="just">
              <a:spcAft>
                <a:spcPts val="0"/>
              </a:spcAft>
              <a:buFontTx/>
              <a:buChar char="-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-354013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- 27.08.2023 на железнодорожной станции Кировская  смертельно травмирован гражданин 1987 г.р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2" y="-2140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93298" y="1066800"/>
            <a:ext cx="85343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Основными причинами травмирования людей являются незнание и нарушение правил безопасности при нахождении в зоне железнодорожных путей, неоправданная спешка и беспечность, нежелание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поль-зоваться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переходными мостами, тоннелями и настилами, а порой озорство, хулиганство и игры, как на железнодорожных путях, так и на прилегающей к ним территории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183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s://traditio.wiki/files/thumb/7/7e/Zeichen_151.svg/672px-Zeichen_151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2312" y="4937961"/>
            <a:ext cx="1976887" cy="176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46649" y="973164"/>
            <a:ext cx="883920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gorodkirov.ru/media/main_photos/%D0%B6%D0%B5%D0%BB%D0%B5%D0%B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8219" y="3010548"/>
            <a:ext cx="5889381" cy="371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469" y="123868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1063</Words>
  <Application>Microsoft Office PowerPoint</Application>
  <PresentationFormat>Экран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Фризир Георгий Евгеньевич</cp:lastModifiedBy>
  <cp:revision>117</cp:revision>
  <dcterms:created xsi:type="dcterms:W3CDTF">2017-04-14T17:33:09Z</dcterms:created>
  <dcterms:modified xsi:type="dcterms:W3CDTF">2023-10-06T07:45:31Z</dcterms:modified>
</cp:coreProperties>
</file>