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9" r:id="rId4"/>
    <p:sldId id="276" r:id="rId5"/>
    <p:sldId id="277" r:id="rId6"/>
    <p:sldId id="278" r:id="rId7"/>
    <p:sldId id="280" r:id="rId8"/>
    <p:sldId id="270" r:id="rId9"/>
    <p:sldId id="257" r:id="rId10"/>
    <p:sldId id="258" r:id="rId11"/>
    <p:sldId id="260" r:id="rId12"/>
    <p:sldId id="263" r:id="rId13"/>
    <p:sldId id="261" r:id="rId14"/>
    <p:sldId id="264" r:id="rId15"/>
    <p:sldId id="262" r:id="rId16"/>
    <p:sldId id="266" r:id="rId17"/>
    <p:sldId id="265" r:id="rId18"/>
    <p:sldId id="267" r:id="rId19"/>
    <p:sldId id="268" r:id="rId20"/>
    <p:sldId id="269" r:id="rId21"/>
    <p:sldId id="259" r:id="rId22"/>
    <p:sldId id="272" r:id="rId23"/>
    <p:sldId id="273" r:id="rId24"/>
    <p:sldId id="275" r:id="rId2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99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0407006415864684E-2"/>
          <c:y val="4.4057617797775443E-2"/>
          <c:w val="0.92959304329383075"/>
          <c:h val="0.748232419223459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травмированных граждан</c:v>
                </c:pt>
              </c:strCache>
            </c:strRef>
          </c:tx>
          <c:invertIfNegative val="0"/>
          <c:dLbls>
            <c:dLbl>
              <c:idx val="9"/>
              <c:layout/>
              <c:tx>
                <c:rich>
                  <a:bodyPr/>
                  <a:lstStyle/>
                  <a:p>
                    <a:endParaRPr lang="en-US"/>
                  </a:p>
                  <a:p>
                    <a:r>
                      <a:rPr lang="en-US"/>
                      <a:t>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54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8 мес. 2023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25</c:v>
                </c:pt>
                <c:pt idx="1">
                  <c:v>28</c:v>
                </c:pt>
                <c:pt idx="2">
                  <c:v>26</c:v>
                </c:pt>
                <c:pt idx="3">
                  <c:v>18</c:v>
                </c:pt>
                <c:pt idx="4">
                  <c:v>17</c:v>
                </c:pt>
                <c:pt idx="5">
                  <c:v>9</c:v>
                </c:pt>
                <c:pt idx="6">
                  <c:v>12</c:v>
                </c:pt>
                <c:pt idx="7">
                  <c:v>11</c:v>
                </c:pt>
                <c:pt idx="8">
                  <c:v>23</c:v>
                </c:pt>
                <c:pt idx="9">
                  <c:v>12</c:v>
                </c:pt>
                <c:pt idx="10">
                  <c:v>5</c:v>
                </c:pt>
                <c:pt idx="11">
                  <c:v>8</c:v>
                </c:pt>
                <c:pt idx="12">
                  <c:v>14</c:v>
                </c:pt>
                <c:pt idx="13">
                  <c:v>12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смертельно травмированных граждан</c:v>
                </c:pt>
              </c:strCache>
            </c:strRef>
          </c:tx>
          <c:invertIfNegative val="0"/>
          <c:dLbls>
            <c:spPr>
              <a:noFill/>
              <a:ln w="25354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8 мес. 2023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7</c:v>
                </c:pt>
                <c:pt idx="1">
                  <c:v>13</c:v>
                </c:pt>
                <c:pt idx="2">
                  <c:v>15</c:v>
                </c:pt>
                <c:pt idx="3">
                  <c:v>7</c:v>
                </c:pt>
                <c:pt idx="4">
                  <c:v>12</c:v>
                </c:pt>
                <c:pt idx="5">
                  <c:v>7</c:v>
                </c:pt>
                <c:pt idx="6">
                  <c:v>10</c:v>
                </c:pt>
                <c:pt idx="7">
                  <c:v>8</c:v>
                </c:pt>
                <c:pt idx="8">
                  <c:v>9</c:v>
                </c:pt>
                <c:pt idx="9">
                  <c:v>6</c:v>
                </c:pt>
                <c:pt idx="10">
                  <c:v>3</c:v>
                </c:pt>
                <c:pt idx="11">
                  <c:v>4</c:v>
                </c:pt>
                <c:pt idx="12">
                  <c:v>13</c:v>
                </c:pt>
                <c:pt idx="13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093120"/>
        <c:axId val="35107200"/>
      </c:barChart>
      <c:catAx>
        <c:axId val="35093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5107200"/>
        <c:crosses val="autoZero"/>
        <c:auto val="1"/>
        <c:lblAlgn val="ctr"/>
        <c:lblOffset val="100"/>
        <c:noMultiLvlLbl val="0"/>
      </c:catAx>
      <c:valAx>
        <c:axId val="351072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09312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1.9298245614035134E-2"/>
          <c:y val="0.86189258312020467"/>
          <c:w val="0.95263157894736838"/>
          <c:h val="0.11508951406649615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4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Прямоугольник 3"/>
          <p:cNvSpPr/>
          <p:nvPr/>
        </p:nvSpPr>
        <p:spPr>
          <a:xfrm>
            <a:off x="152400" y="304800"/>
            <a:ext cx="8859715" cy="677108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поведения на железной дороге </a:t>
            </a: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kaluga-nedra.ru/wp-content/uploads/2016/09/train-poezd-lokomotiv-relsy-1-1024x6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399" y="1142999"/>
            <a:ext cx="8859715" cy="5537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://dusshnav.edusite.ru/images/p4_132643729060183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32534" y="5029200"/>
            <a:ext cx="1079580" cy="1651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</p:spPr>
      </p:pic>
      <p:pic>
        <p:nvPicPr>
          <p:cNvPr id="17416" name="Picture 8" descr="https://31tv.ru/upload/files/mos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4925" y="214294"/>
            <a:ext cx="8680475" cy="6510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828800" y="228600"/>
            <a:ext cx="26457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://www.epstore.ru/1755-large_default/znak-perekhod-cherez-zhd-puti-tolko-po-tonnelyu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82873" y="304800"/>
            <a:ext cx="1905000" cy="1905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414" name="Picture 6" descr="http://www.vizteh.ru/upload/iblock/b2e/b2e8ceb0e5c91607ca306757fba859f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5162" y="304800"/>
            <a:ext cx="1905000" cy="1905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7137" y="76200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352800" y="2819400"/>
            <a:ext cx="2721924" cy="378565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Переходить железнодорожные пути можно только в установленных местах, пользуясь при этом пешеходными мостами, тоннелями, переездами.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5638800" y="381000"/>
            <a:ext cx="26457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71417" y="1676400"/>
            <a:ext cx="4220183" cy="35394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На станциях, где мостов и тоннелей нет, граждане должны переходить железнодорожные пути по настилам, а также в местах, где установлены указатели «Переход через пути».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s://content-2.foto.my.mail.ru/mail/e.bell/_deti/i-16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477091"/>
            <a:ext cx="4038600" cy="3028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4" name="Picture 4" descr="https://prv2.lori-images.net/perehod-cherez-zheleznuyu-dorogu-0002547002-previe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842" y="3657600"/>
            <a:ext cx="4085617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152400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221412" y="2740884"/>
            <a:ext cx="3889075" cy="230832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Запрещается переходить пути на железнодорожных переездах при закрытом шлагбауме или показании красного сигнала светофора переездной сигнализации.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2978" y="1448892"/>
            <a:ext cx="3681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gazeta-n1.ru/upload/iblock/290/290646ae22bcca4dcf3deff9b4b0802b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67200" y="304800"/>
            <a:ext cx="4323678" cy="2871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4" name="Picture 4" descr="http://ruwest.ru/upload/iblock/238/238d0d1243a6e6bf29dace08c442a05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3352800"/>
            <a:ext cx="4343400" cy="3257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129117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Прямоугольник 2"/>
          <p:cNvSpPr/>
          <p:nvPr/>
        </p:nvSpPr>
        <p:spPr>
          <a:xfrm>
            <a:off x="5774288" y="1372884"/>
            <a:ext cx="3286854" cy="35394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переходе через железнодорожные пути необходимо убедиться в отсутствии движущегося поезда, локомотива или вагонов.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52600" y="348184"/>
            <a:ext cx="717305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Правила поведения на железной дороге </a:t>
            </a:r>
            <a:endParaRPr lang="ru-RU" sz="3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400" y="5410200"/>
            <a:ext cx="8077200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Ходить по железнодорожным путям категорически запрещается!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://ikprosto.ru/sites/default/files/34e20e8b-9e83-4c8f-85f5-a190ebbba1cd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561" y="1372884"/>
            <a:ext cx="5704727" cy="3539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5504" y="102082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152400" y="5522658"/>
            <a:ext cx="8839200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Переходить и перебегать через железнодорожные пути перед близко идущим поездом, если расстояние до него менее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400 м - запрещается.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31079" y="87410"/>
            <a:ext cx="3681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4" descr="http://agoj.ru/foto17.png?i=13301&amp;k=poezd-zimoj-fot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7300" y="1022228"/>
            <a:ext cx="6629400" cy="4328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136056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8434" name="Picture 2" descr="http://www.ostro.org/frmtext/poezd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560" y="1021469"/>
            <a:ext cx="4231240" cy="2818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731079" y="51758"/>
            <a:ext cx="3681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3981014"/>
            <a:ext cx="4191000" cy="2677656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Категорически запрещается на станциях и перегонах подлезать под вагоны и перелезать через автосцепки для прохода через путь.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121234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021469"/>
            <a:ext cx="3962614" cy="2798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062542"/>
            <a:ext cx="3989038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3556" name="Picture 4" descr="http://azbukametalla.ru/images/martens/Sch/Schpaly/schpala_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52400"/>
            <a:ext cx="3962400" cy="500142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23554" name="Picture 2" descr="http://minsknews.by/wp-content/uploads/2016/10/cf0e2719894de8d728a9d751a5563d2e014917bd_900-e147686339515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54171"/>
            <a:ext cx="6248400" cy="4646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600200" y="69755"/>
            <a:ext cx="3733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Запрещается!</a:t>
            </a:r>
            <a:endParaRPr lang="ru-RU" sz="4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5771973"/>
            <a:ext cx="8610600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Запрещается проходить вдоль железнодорожных путей ближе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 метров от крайнего рельса!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102" y="85570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530" name="Picture 2" descr="http://rzol-sol.ru/wysiwyg/tinymce/uploads/documents/images/11/rjd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533400"/>
            <a:ext cx="6705600" cy="4754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81000" y="5486400"/>
            <a:ext cx="8382000" cy="10772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 заходи за линию безопасности у края пассажирской платформы!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5019" y="133350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4" descr="http://azbukametalla.ru/images/martens/Sch/Schpaly/schpala_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0727" y="228600"/>
            <a:ext cx="5071189" cy="640096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838200" y="4953000"/>
            <a:ext cx="7286625" cy="156966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используй наушники и мобильные телефоны при переходе через железнодорожные пути!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i.dailymail.co.uk/i/pix/2014/06/19/article-2662681-1EECF18F00000578-37_636x38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1113367"/>
            <a:ext cx="5835881" cy="350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9520" y="146051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285750" y="5188606"/>
            <a:ext cx="8572500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Не прыгай с пассажирской платформы на железнодорожные пути!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5250" y="1180381"/>
            <a:ext cx="22060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Нельзя!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s://www.ridus.ru/_ah/img/8Rn6Dce8bafNMcnJogGII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457200"/>
            <a:ext cx="6743700" cy="449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6880" y="141607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жд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124075"/>
            <a:ext cx="3384550" cy="2447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152400" y="41175"/>
            <a:ext cx="883920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Перспективы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 предусматривают увеличение скорости подвижного состава до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160 - 200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км/ч и появление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высокоскоросного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движения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200 - 350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км/ч. Огромные российские расстояния экономически выгодно преодолевать за минимальное время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огромных объемах перевозок, высокой интенсивности и повышенных скоростях движения поездов железные дороги являются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зоной повышенной опасности.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Однако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часто некоторые из вас, забывая об опасности, позволяют себе играть вблизи железнодорожных путей, станций, бросать снежки, камни и другие предметы в проходящие пассажирские поезда, подкладывать посторонние предметы на рельсы перед движущимся поездом, кататься на велосипедах, роликах,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скейтах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санках и сноубордах. Устраивая подвижные игры на территории объектов железнодорожного транспорта, вы подвергаете опасности не только свою жизнь, но жизнь и здоровье окружающих людей, локомотивной бригады и пассажиров, едущих в поезде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ru-RU" sz="2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Длина </a:t>
            </a:r>
            <a:r>
              <a:rPr lang="ru-RU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тормозного пути при экстренном торможении </a:t>
            </a:r>
            <a:r>
              <a:rPr lang="ru-RU" sz="2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составлять 1000 </a:t>
            </a:r>
            <a:r>
              <a:rPr lang="ru-RU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1700 </a:t>
            </a:r>
            <a:r>
              <a:rPr lang="ru-RU" sz="2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метров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уверены, что услышав сигнал, поданный машинистом,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успеют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отойти в безопасное место. Увы,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такую самоуверенность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 расплачиваются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жизнью, а оставшиеся в живых получают тяжелейшие травмы, делающие их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инвалидами…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36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470485" y="5867400"/>
            <a:ext cx="8355429" cy="58477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поднимайся на крыши вагонов поездов!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2800" y="0"/>
            <a:ext cx="22060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Нельзя!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razvitie-krohi.ru/wp-content/uploads/2016/10/zatsepery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914400"/>
            <a:ext cx="6248400" cy="46806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250" y="108525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Прямоугольник 2"/>
          <p:cNvSpPr/>
          <p:nvPr/>
        </p:nvSpPr>
        <p:spPr>
          <a:xfrm>
            <a:off x="1333500" y="-8467"/>
            <a:ext cx="6477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 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опасно для жизни!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2400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4" descr="http://www.prizyv.ru/wp-content/uploads/2017/02/221003_1_136067336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1551345"/>
            <a:ext cx="7620000" cy="5076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5" descr="ж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490" y="1769505"/>
            <a:ext cx="6541231" cy="4959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66800" y="228600"/>
            <a:ext cx="777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Нельзя устраивать на платформе и железнодорожных путях различные подвижные игры!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://zaomos.news/upload/resize_cache/iblock/89f/300_0_1/89f9d9ede2f428ac2e6b7026413b9c5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7894" y="1727348"/>
            <a:ext cx="3688016" cy="2692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7894" y="120997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image.jimcdn.com/app/cms/image/transf/none/path/s480ff6f4021e91dd/image/i2b1bf4291259a2d5/version/1391459672/imag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8281" y="3815915"/>
            <a:ext cx="1981200" cy="2899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9698" name="Picture 2" descr="http://armavir-school2.ucoz.ru/10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438400" y="0"/>
            <a:ext cx="4518212" cy="6858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3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152400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381000" y="228600"/>
            <a:ext cx="845820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Несчастные случаи на железных дорогах наносят государству огромный ущерб. Здесь и прямые убытки от разрушения транспортных средств, порчи грузов и железнодорожных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сооружений, но главный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же ущерб общества – это невосполнимость человеческих потерь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342900" algn="just">
              <a:spcAft>
                <a:spcPts val="0"/>
              </a:spcAft>
            </a:pP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Берегите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себя, если вы сами о себе не переживаете, то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поможет уже ничто, а железная дорога не прощает небрежностей 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оплошностей!</a:t>
            </a:r>
          </a:p>
          <a:p>
            <a:pPr indent="342900" algn="just">
              <a:spcAft>
                <a:spcPts val="0"/>
              </a:spcAft>
            </a:pP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Будьте бдительны и осторожны</a:t>
            </a:r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</a:p>
          <a:p>
            <a:pPr indent="342900" algn="ctr">
              <a:spcAft>
                <a:spcPts val="0"/>
              </a:spcAft>
            </a:pPr>
            <a:endParaRPr lang="ru-RU" sz="4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искренним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Вам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уважением, </a:t>
            </a:r>
          </a:p>
          <a:p>
            <a:pPr indent="342900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Сектор охраны труда и промышленной безопасности  ОП «Дирекция инфраструктуры»</a:t>
            </a:r>
            <a:endParaRPr lang="ru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Федерального государственного унитарного предприятия «Крымская железная дорога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>
              <a:spcAft>
                <a:spcPts val="0"/>
              </a:spcAft>
            </a:pP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подготовки презентации использовались материалы из открытых интернет-источников.</a:t>
            </a:r>
            <a:endParaRPr lang="ru-RU" sz="16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77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152400" y="381000"/>
            <a:ext cx="8839200" cy="607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То, что железная дорога несет в себе массу опасностей, вроде бы знают все. Вот только каждый год, особенно с приходом лета, травматизм на путях увеличивается в разы: за счет дачников и отдыхающих на каникулах школьников, которые не боятся переходить железную дорогу не по переходу. </a:t>
            </a:r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За 2022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из-за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несанкционированного перехода через ж/д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были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травмированы 1886 человек, из них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1297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смертельным исходом. С января по апрель 2023 года уже 500 травмированных, из них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341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погибший.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ни банально это звучит, среди погибших большая часть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те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кто думал, что успеет перебежать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железнодорожные пути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неположенном месте.</a:t>
            </a:r>
          </a:p>
        </p:txBody>
      </p:sp>
    </p:spTree>
    <p:extLst>
      <p:ext uri="{BB962C8B-B14F-4D97-AF65-F5344CB8AC3E}">
        <p14:creationId xmlns:p14="http://schemas.microsoft.com/office/powerpoint/2010/main" val="145601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02" y="-2140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Прямоугольник 4"/>
          <p:cNvSpPr/>
          <p:nvPr/>
        </p:nvSpPr>
        <p:spPr>
          <a:xfrm>
            <a:off x="152400" y="228600"/>
            <a:ext cx="883920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проводимую на Крымской железной дороге работу по профилактике случаев наезда на посторонних движущимся подвижным составом, случаи травматизма продолжают иметь место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spcBef>
                <a:spcPts val="600"/>
              </a:spcBef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непроизводственного травматизма за 2010 – 2023 г.	  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6242951"/>
              </p:ext>
            </p:extLst>
          </p:nvPr>
        </p:nvGraphicFramePr>
        <p:xfrm>
          <a:off x="533400" y="2133600"/>
          <a:ext cx="7543800" cy="4600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515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" y="-5592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Прямоугольник 3"/>
          <p:cNvSpPr/>
          <p:nvPr/>
        </p:nvSpPr>
        <p:spPr>
          <a:xfrm>
            <a:off x="169344" y="1676400"/>
            <a:ext cx="87759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indent="-354013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- 17.02.2023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железнодорожной станции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Краснопартизанская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1409 км пк8 смертельно травмирован житель с. Красный Партизан, 1935 года рождения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54013" indent="-354013"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354013" algn="just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12.03.2023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перегоне Симферополь – Чистенькая на 1468 км пк10 смертельно травмирована жительница с. Перово, 1955 года рождения, пытавшаяся перебежать  перед приближающим поездом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54013" indent="-354013" algn="just">
              <a:buFontTx/>
              <a:buChar char="-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354013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21.03.2023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железнодорожной станции Краснофлотская 61 км пк8 был смертельно травмирован гражданин 1941 года рождения, который пытался перейти с велосипедом через железнодорожный путь по технологическому переходу,  на подаваемые локомотивной бригадой сигналы не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реагировал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8676" y="228600"/>
            <a:ext cx="8656608" cy="124649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За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восемь месяцев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зарегистрировано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случаев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травмирования граждан не связанные с производством, из них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случаем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смертельным исходом.</a:t>
            </a:r>
          </a:p>
        </p:txBody>
      </p:sp>
    </p:spTree>
    <p:extLst>
      <p:ext uri="{BB962C8B-B14F-4D97-AF65-F5344CB8AC3E}">
        <p14:creationId xmlns:p14="http://schemas.microsoft.com/office/powerpoint/2010/main" val="319781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" y="-5592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230038" y="488375"/>
            <a:ext cx="868680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03.04.2023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перегон Сирень – Бахчисарай, 1500 км,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пк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 смертельно травмирован гражданин 1966 г. р.,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Tx/>
              <a:buChar char="-"/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354013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- 17.04.2023  на железнодорожной станции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Нижнегорская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39 км смертельно травмирован гражданин 1954 г.р., причина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травмирования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нахождение на железнодорожных путях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54013" indent="-354013" algn="just"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354013" algn="just">
              <a:spcAft>
                <a:spcPts val="0"/>
              </a:spcAft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26.04.2023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железнодорожной станции Чистенькая травмирован  гражданин 1992 г.р., сидевший на пассажирской платформе за ограничительной линией;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354013" algn="just">
              <a:spcAft>
                <a:spcPts val="0"/>
              </a:spcAft>
              <a:buFontTx/>
              <a:buChar char="-"/>
            </a:pPr>
            <a:endParaRPr lang="ru-RU" sz="16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354013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- 10.07.2023 на перегоне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Мекензиевы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Горы –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Инкерман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травмирован гражданин 1979 г.р., находившийся в нетрезвом состоянии;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354013" algn="just"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354013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- 12.07.2023 на железнодорожной станции Симферополь Грузовой смертельно травмирован гражданин 1980 г.р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52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" y="-5592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249088" y="533400"/>
            <a:ext cx="86868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indent="-354013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- 13.07.2023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перегоне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Останино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Семь Колодезей смертельно травмирован гражданин 2004 г. р., сидел на рельсах перед приближающимся железнодорожным подвижным составом, не сразу среагировал на подаваемые локомотивной бригадой сигналы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54013" indent="-354013" algn="just"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354013" algn="just">
              <a:spcAft>
                <a:spcPts val="0"/>
              </a:spcAft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05.08.2023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перегоне Азовская – разъезд 10 км смертельно травмирован гражданин 1984 г.р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354013" indent="-354013" algn="just">
              <a:spcAft>
                <a:spcPts val="0"/>
              </a:spcAft>
              <a:buFontTx/>
              <a:buChar char="-"/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354013" algn="just">
              <a:spcAft>
                <a:spcPts val="0"/>
              </a:spcAft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08.08.2023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перегоне ст. Отрадная – ст. Джанкой травмирован гражданин 1972 г.р., доставлен в тяжелом состоянии в больницу г. Джанкоя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54013" indent="-354013" algn="just">
              <a:spcAft>
                <a:spcPts val="0"/>
              </a:spcAft>
              <a:buFontTx/>
              <a:buChar char="-"/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354013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- 27.08.2023 на железнодорожной станции Кировская  смертельно травмирован гражданин 1987 г.р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14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02" y="-2140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293298" y="1066800"/>
            <a:ext cx="853439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Основными причинами травмирования людей являются незнание и нарушение правил безопасности при нахождении в зоне железнодорожных путей, неоправданная спешка и беспечность, нежелание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поль-зоваться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переходными мостами, тоннелями и настилами, а порой озорство, хулиганство и игры, как на железнодорожных путях, так и на прилегающей к ним территории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63183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6" name="Picture 4" descr="https://traditio.wiki/files/thumb/7/7e/Zeichen_151.svg/672px-Zeichen_151.sv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62312" y="4937961"/>
            <a:ext cx="1976887" cy="1765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67"/>
            <a:ext cx="9144000" cy="68664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/>
          <p:cNvSpPr/>
          <p:nvPr/>
        </p:nvSpPr>
        <p:spPr>
          <a:xfrm>
            <a:off x="146649" y="973164"/>
            <a:ext cx="8839200" cy="193899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Нахождение на железнодорожных путях, переход их в не установленных местах, озорство, хулиганство и необдуманные поступки всегда связаны с риском и опасностью для жизни, во избежание чего вам необходимо строго соблюдать установленные на железных дорогах правила безопасного поведения.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0400" y="0"/>
            <a:ext cx="26457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4" descr="http://gorodkirov.ru/media/main_photos/%D0%B6%D0%B5%D0%BB%D0%B5%D0%B7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8219" y="3010548"/>
            <a:ext cx="5889381" cy="3719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static.oshkole.ru/editor_images/246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9469" y="123868"/>
            <a:ext cx="1428750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1063</Words>
  <Application>Microsoft Office PowerPoint</Application>
  <PresentationFormat>Экран (4:3)</PresentationFormat>
  <Paragraphs>75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Георгий</dc:creator>
  <cp:lastModifiedBy>Фризир Георгий Евгеньевич</cp:lastModifiedBy>
  <cp:revision>117</cp:revision>
  <dcterms:created xsi:type="dcterms:W3CDTF">2017-04-14T17:33:09Z</dcterms:created>
  <dcterms:modified xsi:type="dcterms:W3CDTF">2023-10-06T07:45:31Z</dcterms:modified>
</cp:coreProperties>
</file>